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8" r:id="rId2"/>
    <p:sldId id="362" r:id="rId3"/>
    <p:sldId id="393" r:id="rId4"/>
    <p:sldId id="385" r:id="rId5"/>
    <p:sldId id="395" r:id="rId6"/>
    <p:sldId id="387" r:id="rId7"/>
    <p:sldId id="389" r:id="rId8"/>
    <p:sldId id="413" r:id="rId9"/>
    <p:sldId id="412" r:id="rId10"/>
    <p:sldId id="418" r:id="rId11"/>
    <p:sldId id="414" r:id="rId12"/>
    <p:sldId id="388" r:id="rId13"/>
    <p:sldId id="386" r:id="rId14"/>
    <p:sldId id="390" r:id="rId15"/>
    <p:sldId id="402" r:id="rId16"/>
    <p:sldId id="394" r:id="rId17"/>
    <p:sldId id="397" r:id="rId18"/>
    <p:sldId id="398" r:id="rId19"/>
    <p:sldId id="399" r:id="rId20"/>
    <p:sldId id="400" r:id="rId21"/>
    <p:sldId id="401" r:id="rId22"/>
    <p:sldId id="364" r:id="rId23"/>
    <p:sldId id="410" r:id="rId24"/>
    <p:sldId id="420" r:id="rId25"/>
    <p:sldId id="363" r:id="rId26"/>
    <p:sldId id="396" r:id="rId27"/>
    <p:sldId id="446" r:id="rId28"/>
    <p:sldId id="416" r:id="rId29"/>
    <p:sldId id="404" r:id="rId30"/>
    <p:sldId id="405" r:id="rId31"/>
    <p:sldId id="415" r:id="rId32"/>
    <p:sldId id="419" r:id="rId33"/>
    <p:sldId id="3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 varScale="1">
        <p:scale>
          <a:sx n="72" d="100"/>
          <a:sy n="72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5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5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7/30/2017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galstartups.info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214311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Guest Session Organized by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</a:rPr>
              <a:t>GLS Law College, Ahmedabad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42918"/>
            <a:ext cx="7860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99"/>
                </a:solidFill>
              </a:rPr>
              <a:t>Legal Startups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0" y="54102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Dr. </a:t>
            </a:r>
            <a:r>
              <a:rPr lang="en-US" sz="2800" b="1" dirty="0" err="1">
                <a:solidFill>
                  <a:srgbClr val="003399"/>
                </a:solidFill>
              </a:rPr>
              <a:t>Kalpeshkumar</a:t>
            </a:r>
            <a:r>
              <a:rPr lang="en-US" sz="2800" b="1" dirty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2000" dirty="0">
                <a:solidFill>
                  <a:srgbClr val="003399"/>
                </a:solidFill>
              </a:rPr>
              <a:t>Associate Professor of Law, </a:t>
            </a:r>
            <a:r>
              <a:rPr lang="en-US" sz="2000" dirty="0" err="1">
                <a:solidFill>
                  <a:srgbClr val="003399"/>
                </a:solidFill>
              </a:rPr>
              <a:t>Parul</a:t>
            </a:r>
            <a:r>
              <a:rPr lang="en-US" sz="2000" dirty="0">
                <a:solidFill>
                  <a:srgbClr val="003399"/>
                </a:solidFill>
              </a:rPr>
              <a:t> University &amp; Founder of </a:t>
            </a:r>
            <a:r>
              <a:rPr lang="en-US" sz="2000" dirty="0" err="1">
                <a:solidFill>
                  <a:srgbClr val="003399"/>
                </a:solidFill>
              </a:rPr>
              <a:t>ProBono</a:t>
            </a:r>
            <a:r>
              <a:rPr lang="en-US" sz="2000" dirty="0">
                <a:solidFill>
                  <a:srgbClr val="003399"/>
                </a:solidFill>
              </a:rPr>
              <a:t> India, Legal Startups</a:t>
            </a:r>
          </a:p>
          <a:p>
            <a:pPr algn="ctr"/>
            <a:r>
              <a:rPr lang="en-US" sz="2000" dirty="0">
                <a:solidFill>
                  <a:srgbClr val="003399"/>
                </a:solidFill>
              </a:rPr>
              <a:t>www.legalstartups.info</a:t>
            </a:r>
          </a:p>
        </p:txBody>
      </p:sp>
      <p:pic>
        <p:nvPicPr>
          <p:cNvPr id="56323" name="Picture 3" descr="C:\Users\Kalpesh\Desktop\download.png"/>
          <p:cNvPicPr>
            <a:picLocks noChangeAspect="1" noChangeArrowheads="1"/>
          </p:cNvPicPr>
          <p:nvPr/>
        </p:nvPicPr>
        <p:blipFill>
          <a:blip r:embed="rId2"/>
          <a:srcRect l="8853" r="8853"/>
          <a:stretch>
            <a:fillRect/>
          </a:stretch>
        </p:blipFill>
        <p:spPr bwMode="auto">
          <a:xfrm>
            <a:off x="3500429" y="4620344"/>
            <a:ext cx="2176435" cy="8309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11063" y="3891189"/>
            <a:ext cx="222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399"/>
                </a:solidFill>
              </a:rPr>
              <a:t>August 19, 2021</a:t>
            </a:r>
          </a:p>
        </p:txBody>
      </p:sp>
    </p:spTree>
    <p:extLst>
      <p:ext uri="{BB962C8B-B14F-4D97-AF65-F5344CB8AC3E}">
        <p14:creationId xmlns:p14="http://schemas.microsoft.com/office/powerpoint/2010/main" val="304511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Example :- </a:t>
            </a:r>
            <a:r>
              <a:rPr lang="en-US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-Hub set up by Govt. of Gujarat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 t="4883" r="1720" b="6250"/>
          <a:stretch>
            <a:fillRect/>
          </a:stretch>
        </p:blipFill>
        <p:spPr bwMode="auto">
          <a:xfrm>
            <a:off x="714348" y="714356"/>
            <a:ext cx="78691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7224" y="4886137"/>
            <a:ext cx="77153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700" dirty="0">
                <a:latin typeface="Garamond" pitchFamily="18" charset="0"/>
              </a:rPr>
              <a:t>Gujarat Student </a:t>
            </a:r>
            <a:r>
              <a:rPr lang="en-IN" sz="1700" dirty="0" err="1">
                <a:latin typeface="Garamond" pitchFamily="18" charset="0"/>
              </a:rPr>
              <a:t>Startup</a:t>
            </a:r>
            <a:r>
              <a:rPr lang="en-IN" sz="1700" dirty="0">
                <a:latin typeface="Garamond" pitchFamily="18" charset="0"/>
              </a:rPr>
              <a:t> and Innovation Hub, registered under Section 8 of the companies Act 2013, is envisioned to be a nexus for all </a:t>
            </a:r>
            <a:r>
              <a:rPr lang="en-IN" sz="1700" dirty="0" err="1">
                <a:latin typeface="Garamond" pitchFamily="18" charset="0"/>
              </a:rPr>
              <a:t>Startup</a:t>
            </a:r>
            <a:r>
              <a:rPr lang="en-IN" sz="1700" dirty="0">
                <a:latin typeface="Garamond" pitchFamily="18" charset="0"/>
              </a:rPr>
              <a:t> stakeholders to develop an end-to-end innovation and entrepreneurial ecosystem in the State of Gujarat by creating pathways from “Mind-to-Market”. </a:t>
            </a:r>
            <a:r>
              <a:rPr lang="en-IN" sz="1700" dirty="0" err="1">
                <a:latin typeface="Garamond" pitchFamily="18" charset="0"/>
              </a:rPr>
              <a:t>i</a:t>
            </a:r>
            <a:r>
              <a:rPr lang="en-IN" sz="1700" dirty="0">
                <a:latin typeface="Garamond" pitchFamily="18" charset="0"/>
              </a:rPr>
              <a:t>-hub is a vibrant incubation setup established under SSIP by the Education Department, Government of Gujarat.</a:t>
            </a:r>
          </a:p>
        </p:txBody>
      </p:sp>
      <p:pic>
        <p:nvPicPr>
          <p:cNvPr id="88067" name="Picture 3" descr="A program on Startup Opportunities in Pharma and Health Ca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0"/>
            <a:ext cx="1687973" cy="672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0"/>
            <a:ext cx="4876800" cy="100013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71538" y="78579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2050" name="Picture 2" descr="Startup Policy: What different states are doing to help startups succeed  across India - The Economic Ti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6000750" cy="485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An entity shall be considered as a Startup: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 err="1">
                <a:latin typeface="Garamond" panose="02020404030301010803" pitchFamily="18" charset="0"/>
              </a:rPr>
              <a:t>Upto</a:t>
            </a:r>
            <a:r>
              <a:rPr lang="en-US" dirty="0">
                <a:latin typeface="Garamond" panose="02020404030301010803" pitchFamily="18" charset="0"/>
              </a:rPr>
              <a:t> a period of </a:t>
            </a:r>
            <a:r>
              <a:rPr lang="en-US" u="sng" dirty="0">
                <a:latin typeface="Garamond" panose="02020404030301010803" pitchFamily="18" charset="0"/>
              </a:rPr>
              <a:t>10 years </a:t>
            </a:r>
            <a:r>
              <a:rPr lang="en-US" dirty="0">
                <a:latin typeface="Garamond" panose="02020404030301010803" pitchFamily="18" charset="0"/>
              </a:rPr>
              <a:t>from the date of incorporation/registration, </a:t>
            </a: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if it is incorporated as a private limited company (as defined in the Companies Act, 2013)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registered as a partnership firm (registered under section 59 of the Partnership Act, 1932)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a limited liability partnership (under the Limited Liability Partnership Act, 2008) in India.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ii. </a:t>
            </a:r>
            <a:r>
              <a:rPr lang="en-US" dirty="0">
                <a:latin typeface="Garamond" panose="02020404030301010803" pitchFamily="18" charset="0"/>
              </a:rPr>
              <a:t>Turnover of the entity for any of the financial years since incorporation/ registration has not exceeded Rs. 100 </a:t>
            </a:r>
            <a:r>
              <a:rPr lang="en-US" dirty="0" err="1">
                <a:latin typeface="Garamond" panose="02020404030301010803" pitchFamily="18" charset="0"/>
              </a:rPr>
              <a:t>crore</a:t>
            </a:r>
            <a:r>
              <a:rPr lang="en-US" dirty="0">
                <a:latin typeface="Garamond" panose="02020404030301010803" pitchFamily="18" charset="0"/>
              </a:rPr>
              <a:t>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iii. </a:t>
            </a:r>
            <a:r>
              <a:rPr lang="en-US" dirty="0">
                <a:latin typeface="Garamond" panose="02020404030301010803" pitchFamily="18" charset="0"/>
              </a:rPr>
              <a:t>Entity is working towards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innovation, development or improvement of products or processes or services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dirty="0">
                <a:latin typeface="Garamond" panose="02020404030301010803" pitchFamily="18" charset="0"/>
              </a:rPr>
              <a:t>or if it is a scalable business model with a high potential of employment generation or wealth creation.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753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Provided that an entity formed by splitting up or reconstruction of an existing business shall not be considered a ‘Startup’.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1" dirty="0">
                <a:latin typeface="Garamond" panose="02020404030301010803" pitchFamily="18" charset="0"/>
              </a:rPr>
              <a:t>Explanation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An entity shall cease to be a Startup on completion of 10 years from the date of its incorporation/ registration or if its turnover for any previous year exceeds Rupees 100 </a:t>
            </a:r>
            <a:r>
              <a:rPr lang="en-US" dirty="0" err="1">
                <a:latin typeface="Garamond" panose="02020404030301010803" pitchFamily="18" charset="0"/>
              </a:rPr>
              <a:t>crore</a:t>
            </a:r>
            <a:r>
              <a:rPr lang="en-US" dirty="0">
                <a:latin typeface="Garamond" panose="02020404030301010803" pitchFamily="18" charset="0"/>
              </a:rPr>
              <a:t>. 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315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153" y="-7239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235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345718"/>
            <a:ext cx="7500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>
                <a:latin typeface="Garamond" pitchFamily="18" charset="0"/>
              </a:rPr>
              <a:t>Of late, India might have become the third-largest </a:t>
            </a:r>
            <a:r>
              <a:rPr lang="en-IN" sz="2200" dirty="0" err="1">
                <a:latin typeface="Garamond" pitchFamily="18" charset="0"/>
              </a:rPr>
              <a:t>startup</a:t>
            </a:r>
            <a:r>
              <a:rPr lang="en-IN" sz="2200" dirty="0">
                <a:latin typeface="Garamond" pitchFamily="18" charset="0"/>
              </a:rPr>
              <a:t> ecosystem, but it lacks successful innovation.</a:t>
            </a:r>
          </a:p>
          <a:p>
            <a:pPr algn="just"/>
            <a:endParaRPr lang="en-IN" sz="1000" dirty="0">
              <a:latin typeface="Garamond" pitchFamily="18" charset="0"/>
            </a:endParaRPr>
          </a:p>
          <a:p>
            <a:pPr algn="just"/>
            <a:r>
              <a:rPr lang="en-IN" sz="2200" dirty="0">
                <a:latin typeface="Garamond" pitchFamily="18" charset="0"/>
              </a:rPr>
              <a:t>Notwithstanding the fact that market valuation of Indian </a:t>
            </a:r>
            <a:r>
              <a:rPr lang="en-IN" sz="2200" dirty="0" err="1">
                <a:latin typeface="Garamond" pitchFamily="18" charset="0"/>
              </a:rPr>
              <a:t>startups</a:t>
            </a:r>
            <a:r>
              <a:rPr lang="en-IN" sz="2200" dirty="0">
                <a:latin typeface="Garamond" pitchFamily="18" charset="0"/>
              </a:rPr>
              <a:t> has grown significantly over the past four years, a recent study, “Entrepreneurial India,” by the IBM Institute for Business Value and Oxford Economics found that </a:t>
            </a:r>
            <a:r>
              <a:rPr lang="en-IN" sz="2200" b="1" dirty="0">
                <a:latin typeface="Garamond" pitchFamily="18" charset="0"/>
              </a:rPr>
              <a:t>90% of Indian </a:t>
            </a:r>
            <a:r>
              <a:rPr lang="en-IN" sz="2200" b="1" dirty="0" err="1">
                <a:latin typeface="Garamond" pitchFamily="18" charset="0"/>
              </a:rPr>
              <a:t>startups</a:t>
            </a:r>
            <a:r>
              <a:rPr lang="en-IN" sz="2200" b="1" dirty="0">
                <a:latin typeface="Garamond" pitchFamily="18" charset="0"/>
              </a:rPr>
              <a:t> fail within the first five years</a:t>
            </a:r>
            <a:r>
              <a:rPr lang="en-IN" sz="2200" dirty="0">
                <a:latin typeface="Garamond" pitchFamily="18" charset="0"/>
              </a:rPr>
              <a:t>. And the most common reason for failure is lack of innovation. </a:t>
            </a:r>
          </a:p>
          <a:p>
            <a:pPr algn="just"/>
            <a:endParaRPr lang="en-IN" sz="1000" dirty="0">
              <a:latin typeface="Garamond" pitchFamily="18" charset="0"/>
            </a:endParaRPr>
          </a:p>
          <a:p>
            <a:pPr algn="just"/>
            <a:r>
              <a:rPr lang="en-IN" sz="2200" dirty="0">
                <a:latin typeface="Garamond" pitchFamily="18" charset="0"/>
              </a:rPr>
              <a:t>77% of venture capitalists surveyed believe that Indian </a:t>
            </a:r>
            <a:r>
              <a:rPr lang="en-IN" sz="2200" dirty="0" err="1">
                <a:latin typeface="Garamond" pitchFamily="18" charset="0"/>
              </a:rPr>
              <a:t>startups</a:t>
            </a:r>
            <a:r>
              <a:rPr lang="en-IN" sz="2200" dirty="0">
                <a:latin typeface="Garamond" pitchFamily="18" charset="0"/>
              </a:rPr>
              <a:t> lack new technologies or unique business models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4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400" b="1" dirty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7224" y="600076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235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0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000" b="1" dirty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7356" y="60007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</a:p>
        </p:txBody>
      </p:sp>
      <p:sp>
        <p:nvSpPr>
          <p:cNvPr id="75778" name="AutoShape 2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578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786082" cy="977451"/>
          </a:xfrm>
          <a:prstGeom prst="rect">
            <a:avLst/>
          </a:prstGeom>
          <a:noFill/>
        </p:spPr>
      </p:pic>
      <p:pic>
        <p:nvPicPr>
          <p:cNvPr id="75784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1890707" cy="1211129"/>
          </a:xfrm>
          <a:prstGeom prst="rect">
            <a:avLst/>
          </a:prstGeom>
          <a:noFill/>
        </p:spPr>
      </p:pic>
      <p:pic>
        <p:nvPicPr>
          <p:cNvPr id="75788" name="Picture 12" descr="Image result for amaz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214554"/>
            <a:ext cx="1857388" cy="11469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5786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Garamond" pitchFamily="18" charset="0"/>
              </a:rPr>
              <a:t>It's well known that most Indian </a:t>
            </a:r>
            <a:r>
              <a:rPr lang="en-IN" dirty="0" err="1">
                <a:latin typeface="Garamond" pitchFamily="18" charset="0"/>
              </a:rPr>
              <a:t>startups</a:t>
            </a:r>
            <a:r>
              <a:rPr lang="en-IN" dirty="0">
                <a:latin typeface="Garamond" pitchFamily="18" charset="0"/>
              </a:rPr>
              <a:t> are prone to emulate successful global ideas, by and large fine-tuning an existing model to serve local needs. </a:t>
            </a:r>
          </a:p>
        </p:txBody>
      </p:sp>
      <p:pic>
        <p:nvPicPr>
          <p:cNvPr id="75790" name="Picture 14" descr="Image result for spotify"/>
          <p:cNvPicPr>
            <a:picLocks noChangeAspect="1" noChangeArrowheads="1"/>
          </p:cNvPicPr>
          <p:nvPr/>
        </p:nvPicPr>
        <p:blipFill>
          <a:blip r:embed="rId6"/>
          <a:srcRect t="18735" b="20377"/>
          <a:stretch>
            <a:fillRect/>
          </a:stretch>
        </p:blipFill>
        <p:spPr bwMode="auto">
          <a:xfrm>
            <a:off x="6000760" y="2357430"/>
            <a:ext cx="2476599" cy="791677"/>
          </a:xfrm>
          <a:prstGeom prst="rect">
            <a:avLst/>
          </a:prstGeom>
          <a:noFill/>
        </p:spPr>
      </p:pic>
      <p:pic>
        <p:nvPicPr>
          <p:cNvPr id="75792" name="Picture 16" descr="Image result for flipkart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500438"/>
            <a:ext cx="1905000" cy="1905000"/>
          </a:xfrm>
          <a:prstGeom prst="rect">
            <a:avLst/>
          </a:prstGeom>
          <a:noFill/>
        </p:spPr>
      </p:pic>
      <p:pic>
        <p:nvPicPr>
          <p:cNvPr id="75794" name="Picture 18" descr="Image result for gaana"/>
          <p:cNvPicPr>
            <a:picLocks noChangeAspect="1" noChangeArrowheads="1"/>
          </p:cNvPicPr>
          <p:nvPr/>
        </p:nvPicPr>
        <p:blipFill>
          <a:blip r:embed="rId8" cstate="print"/>
          <a:srcRect t="38229" r="9090" b="36771"/>
          <a:stretch>
            <a:fillRect/>
          </a:stretch>
        </p:blipFill>
        <p:spPr bwMode="auto">
          <a:xfrm>
            <a:off x="5786446" y="3929066"/>
            <a:ext cx="2857520" cy="78581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2036347" y="3607991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250927" y="3678636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235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Garamond" pitchFamily="18" charset="0"/>
              </a:rPr>
              <a:t>A legal start-up is a newly formed organization providing innovative products or services to improve legal service delivery. </a:t>
            </a:r>
          </a:p>
          <a:p>
            <a:pPr algn="just"/>
            <a:endParaRPr lang="en-IN" sz="2400" dirty="0">
              <a:latin typeface="Garamond" pitchFamily="18" charset="0"/>
            </a:endParaRPr>
          </a:p>
          <a:p>
            <a:pPr algn="just"/>
            <a:r>
              <a:rPr lang="en-IN" sz="2400" dirty="0">
                <a:latin typeface="Garamond" pitchFamily="18" charset="0"/>
              </a:rPr>
              <a:t>"Innovative" is applied broadly to include innovative products and services or innovation in legal service delivery. </a:t>
            </a:r>
          </a:p>
          <a:p>
            <a:pPr algn="just"/>
            <a:endParaRPr lang="en-IN" sz="2400" dirty="0">
              <a:latin typeface="Garamond" pitchFamily="18" charset="0"/>
            </a:endParaRPr>
          </a:p>
          <a:p>
            <a:pPr algn="just"/>
            <a:r>
              <a:rPr lang="en-IN" sz="2400" dirty="0">
                <a:latin typeface="Garamond" pitchFamily="18" charset="0"/>
              </a:rPr>
              <a:t>Excluded from this definition, at least for our purposes, are consultants and law firms</a:t>
            </a:r>
            <a:endParaRPr lang="en-IN" sz="2200" dirty="0">
              <a:latin typeface="Garamond" pitchFamily="18" charset="0"/>
            </a:endParaRPr>
          </a:p>
          <a:p>
            <a:pPr algn="just"/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276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N" sz="2400" b="1" dirty="0">
                <a:latin typeface="Garamond" pitchFamily="18" charset="0"/>
              </a:rPr>
              <a:t>B2C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N" sz="2400" b="1" dirty="0">
                <a:latin typeface="Garamond" pitchFamily="18" charset="0"/>
              </a:rPr>
              <a:t>B2B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N" sz="2400" b="1" dirty="0">
                <a:latin typeface="Garamond" pitchFamily="18" charset="0"/>
              </a:rPr>
              <a:t>B2G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N" sz="2400" b="1" dirty="0">
                <a:latin typeface="Garamond" pitchFamily="18" charset="0"/>
              </a:rPr>
              <a:t>B2L</a:t>
            </a:r>
            <a:endParaRPr lang="en-IN" sz="2200" b="1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>
                <a:latin typeface="Garamond" pitchFamily="18" charset="0"/>
              </a:rPr>
              <a:t>1. B2C</a:t>
            </a:r>
          </a:p>
          <a:p>
            <a:pPr marL="457200" indent="-457200" algn="just"/>
            <a:endParaRPr lang="en-IN" sz="1000" dirty="0">
              <a:latin typeface="Garamond" pitchFamily="18" charset="0"/>
            </a:endParaRP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Find a Lawyer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Do It Yourself (Legal Documents)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Online legal aid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Free Legal</a:t>
            </a: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>
                <a:latin typeface="Garamond" pitchFamily="18" charset="0"/>
              </a:rPr>
              <a:t>2. B2B</a:t>
            </a:r>
          </a:p>
          <a:p>
            <a:pPr marL="457200" indent="-457200" algn="just"/>
            <a:endParaRPr lang="en-IN" sz="1000" b="1" dirty="0">
              <a:latin typeface="Garamond" pitchFamily="18" charset="0"/>
            </a:endParaRP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Find a Lawyer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Managing Legal Supply Chain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Legal Process Outsourcing (LPO)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Compliance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Contract Management</a:t>
            </a: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What do you want to do after your law?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1142984"/>
            <a:ext cx="7651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Advocate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Judge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Law Teacher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Legal Officer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Consultant</a:t>
            </a:r>
          </a:p>
          <a:p>
            <a:pPr marL="457200" indent="-457200">
              <a:buAutoNum type="arabicPeriod"/>
            </a:pPr>
            <a:r>
              <a:rPr lang="en-US" sz="2200" b="1" dirty="0" err="1">
                <a:latin typeface="Garamond" panose="02020404030301010803" pitchFamily="18" charset="0"/>
              </a:rPr>
              <a:t>Legalpreneur</a:t>
            </a:r>
            <a:r>
              <a:rPr lang="en-US" sz="2200" b="1" dirty="0">
                <a:latin typeface="Garamond" panose="02020404030301010803" pitchFamily="18" charset="0"/>
              </a:rPr>
              <a:t> i.e. starting Legal Startups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>
                <a:latin typeface="Garamond" pitchFamily="18" charset="0"/>
              </a:rPr>
              <a:t>3. B2G</a:t>
            </a:r>
          </a:p>
          <a:p>
            <a:pPr marL="457200" indent="-457200" algn="just"/>
            <a:endParaRPr lang="en-IN" sz="1000" b="1" dirty="0">
              <a:latin typeface="Garamond" pitchFamily="18" charset="0"/>
            </a:endParaRP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Online Dispute Resolution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Software, App etc for Judiciary</a:t>
            </a: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IN" sz="2400" b="1" dirty="0">
                <a:latin typeface="Garamond" pitchFamily="18" charset="0"/>
              </a:rPr>
              <a:t>4. B2L</a:t>
            </a:r>
          </a:p>
          <a:p>
            <a:pPr marL="457200" indent="-457200" algn="just"/>
            <a:endParaRPr lang="en-IN" sz="1000" b="1" dirty="0">
              <a:latin typeface="Garamond" pitchFamily="18" charset="0"/>
            </a:endParaRP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Lawyer to Lawyer Networking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Legal Research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Analytics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Legal Education Training</a:t>
            </a:r>
          </a:p>
          <a:p>
            <a:pPr marL="457200" indent="-457200" algn="just"/>
            <a:r>
              <a:rPr lang="en-IN" sz="2400" dirty="0">
                <a:latin typeface="Garamond" pitchFamily="18" charset="0"/>
              </a:rPr>
              <a:t>Client Case Management platform</a:t>
            </a: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  <a:p>
            <a:pPr marL="457200" indent="-457200" algn="just"/>
            <a:endParaRPr lang="en-IN" sz="24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Segment served by Legal Startups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53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Legal Startups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90600"/>
            <a:ext cx="2057400" cy="1159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500306"/>
            <a:ext cx="2018117" cy="1420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t="22667" b="16889"/>
          <a:stretch>
            <a:fillRect/>
          </a:stretch>
        </p:blipFill>
        <p:spPr>
          <a:xfrm>
            <a:off x="3286116" y="928670"/>
            <a:ext cx="1891003" cy="1143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357430"/>
            <a:ext cx="1675369" cy="2372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428868"/>
            <a:ext cx="2698305" cy="672621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3214686"/>
            <a:ext cx="1321594" cy="14867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522" y="5185879"/>
            <a:ext cx="1494956" cy="906034"/>
          </a:xfrm>
          <a:prstGeom prst="rect">
            <a:avLst/>
          </a:prstGeom>
        </p:spPr>
      </p:pic>
      <p:pic>
        <p:nvPicPr>
          <p:cNvPr id="45058" name="Picture 2" descr="Image result for case mine"/>
          <p:cNvPicPr>
            <a:picLocks noChangeAspect="1" noChangeArrowheads="1"/>
          </p:cNvPicPr>
          <p:nvPr/>
        </p:nvPicPr>
        <p:blipFill>
          <a:blip r:embed="rId11"/>
          <a:srcRect t="15000" b="13749"/>
          <a:stretch>
            <a:fillRect/>
          </a:stretch>
        </p:blipFill>
        <p:spPr bwMode="auto">
          <a:xfrm>
            <a:off x="642910" y="4071942"/>
            <a:ext cx="1704474" cy="1214446"/>
          </a:xfrm>
          <a:prstGeom prst="rect">
            <a:avLst/>
          </a:prstGeom>
          <a:noFill/>
        </p:spPr>
      </p:pic>
      <p:pic>
        <p:nvPicPr>
          <p:cNvPr id="45060" name="Picture 4" descr="Image result for live la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1000108"/>
            <a:ext cx="1571636" cy="988226"/>
          </a:xfrm>
          <a:prstGeom prst="rect">
            <a:avLst/>
          </a:prstGeom>
          <a:noFill/>
        </p:spPr>
      </p:pic>
      <p:pic>
        <p:nvPicPr>
          <p:cNvPr id="45062" name="Picture 6" descr="Image result for advok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928670"/>
            <a:ext cx="1855083" cy="1000132"/>
          </a:xfrm>
          <a:prstGeom prst="rect">
            <a:avLst/>
          </a:prstGeom>
          <a:noFill/>
        </p:spPr>
      </p:pic>
      <p:pic>
        <p:nvPicPr>
          <p:cNvPr id="45064" name="Picture 8" descr="Image result for superlawy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4786322"/>
            <a:ext cx="1143008" cy="114300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857752" y="564357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Superlawyer</a:t>
            </a:r>
            <a:endParaRPr lang="en-US" dirty="0"/>
          </a:p>
        </p:txBody>
      </p:sp>
      <p:pic>
        <p:nvPicPr>
          <p:cNvPr id="14338" name="Picture 2" descr="http://legalstartups.info/paper-image/39-Picture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422" y="5429264"/>
            <a:ext cx="1214446" cy="121904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8434" name="Picture 2" descr="Image result for lawctopu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5500702"/>
            <a:ext cx="1571636" cy="653122"/>
          </a:xfrm>
          <a:prstGeom prst="rect">
            <a:avLst/>
          </a:prstGeom>
          <a:noFill/>
        </p:spPr>
      </p:pic>
      <p:pic>
        <p:nvPicPr>
          <p:cNvPr id="22530" name="Picture 2" descr="Conferences/Seminars | Knowledge Steez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71736" y="4286256"/>
            <a:ext cx="857256" cy="857256"/>
          </a:xfrm>
          <a:prstGeom prst="rect">
            <a:avLst/>
          </a:prstGeom>
          <a:noFill/>
        </p:spPr>
      </p:pic>
      <p:pic>
        <p:nvPicPr>
          <p:cNvPr id="22532" name="Picture 4" descr="National Law Conclave by JRTC Intern (11th Jan'20, Vigyan Bhawan ...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86182" y="4786322"/>
            <a:ext cx="857256" cy="128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92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53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Classification of Legal Startups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sp>
        <p:nvSpPr>
          <p:cNvPr id="1034" name="AutoShape 10" descr="onlinelogomaker-041220-2323-0455-2000-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onlinelogomaker-041220-2323-0455-2000-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36" name="AutoShape 8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38" name="AutoShape 10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40" name="AutoShape 12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2" descr="Law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Law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t="3175" b="4762"/>
          <a:stretch>
            <a:fillRect/>
          </a:stretch>
        </p:blipFill>
        <p:spPr bwMode="auto">
          <a:xfrm>
            <a:off x="571472" y="1071546"/>
            <a:ext cx="800496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592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53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Legal Startups in Lockdown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6" name="Picture 2" descr="C:\Users\Kalpesh\Desktop\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1142944" cy="1142944"/>
          </a:xfrm>
          <a:prstGeom prst="rect">
            <a:avLst/>
          </a:prstGeom>
          <a:noFill/>
        </p:spPr>
      </p:pic>
      <p:pic>
        <p:nvPicPr>
          <p:cNvPr id="1028" name="Picture 4" descr="Image may contain: text"/>
          <p:cNvPicPr>
            <a:picLocks noChangeAspect="1" noChangeArrowheads="1"/>
          </p:cNvPicPr>
          <p:nvPr/>
        </p:nvPicPr>
        <p:blipFill>
          <a:blip r:embed="rId4"/>
          <a:srcRect l="19076" t="37399" r="18674" b="36321"/>
          <a:stretch>
            <a:fillRect/>
          </a:stretch>
        </p:blipFill>
        <p:spPr bwMode="auto">
          <a:xfrm>
            <a:off x="2500298" y="1285860"/>
            <a:ext cx="1533169" cy="642942"/>
          </a:xfrm>
          <a:prstGeom prst="rect">
            <a:avLst/>
          </a:prstGeom>
          <a:noFill/>
        </p:spPr>
      </p:pic>
      <p:pic>
        <p:nvPicPr>
          <p:cNvPr id="1030" name="Picture 6" descr="Image may contain: 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643182"/>
            <a:ext cx="1071570" cy="1071570"/>
          </a:xfrm>
          <a:prstGeom prst="rect">
            <a:avLst/>
          </a:prstGeom>
          <a:noFill/>
        </p:spPr>
      </p:pic>
      <p:pic>
        <p:nvPicPr>
          <p:cNvPr id="1032" name="Picture 8" descr="No photo description availab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143116"/>
            <a:ext cx="1785950" cy="1785950"/>
          </a:xfrm>
          <a:prstGeom prst="rect">
            <a:avLst/>
          </a:prstGeom>
          <a:noFill/>
        </p:spPr>
      </p:pic>
      <p:sp>
        <p:nvSpPr>
          <p:cNvPr id="1034" name="AutoShape 10" descr="onlinelogomaker-041220-2323-0455-2000-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onlinelogomaker-041220-2323-0455-2000-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 l="37884" t="30273" r="39056" b="55078"/>
          <a:stretch>
            <a:fillRect/>
          </a:stretch>
        </p:blipFill>
        <p:spPr bwMode="auto">
          <a:xfrm>
            <a:off x="4643438" y="1285860"/>
            <a:ext cx="1714512" cy="6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 descr="Image may contain: text that says 'LEGAL VIEWS View of the Law by the Law the'"/>
          <p:cNvPicPr>
            <a:picLocks noChangeAspect="1" noChangeArrowheads="1"/>
          </p:cNvPicPr>
          <p:nvPr/>
        </p:nvPicPr>
        <p:blipFill>
          <a:blip r:embed="rId8" cstate="print"/>
          <a:srcRect l="9375" t="9376" r="9375" b="12499"/>
          <a:stretch>
            <a:fillRect/>
          </a:stretch>
        </p:blipFill>
        <p:spPr bwMode="auto">
          <a:xfrm>
            <a:off x="857224" y="4071942"/>
            <a:ext cx="1285884" cy="1236427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928662" y="5572140"/>
            <a:ext cx="2136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www.thearticle19.in</a:t>
            </a:r>
          </a:p>
        </p:txBody>
      </p:sp>
      <p:pic>
        <p:nvPicPr>
          <p:cNvPr id="1042" name="Picture 18" descr="Kanooniya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143380"/>
            <a:ext cx="1936862" cy="642942"/>
          </a:xfrm>
          <a:prstGeom prst="rect">
            <a:avLst/>
          </a:prstGeom>
          <a:noFill/>
        </p:spPr>
      </p:pic>
      <p:pic>
        <p:nvPicPr>
          <p:cNvPr id="22530" name="Picture 2" descr="No photo description available."/>
          <p:cNvPicPr>
            <a:picLocks noChangeAspect="1" noChangeArrowheads="1"/>
          </p:cNvPicPr>
          <p:nvPr/>
        </p:nvPicPr>
        <p:blipFill>
          <a:blip r:embed="rId10" cstate="print"/>
          <a:srcRect l="9000" t="13501" r="6999" b="15999"/>
          <a:stretch>
            <a:fillRect/>
          </a:stretch>
        </p:blipFill>
        <p:spPr bwMode="auto">
          <a:xfrm>
            <a:off x="4714876" y="2428868"/>
            <a:ext cx="1276773" cy="1071570"/>
          </a:xfrm>
          <a:prstGeom prst="rect">
            <a:avLst/>
          </a:prstGeom>
          <a:noFill/>
        </p:spPr>
      </p:pic>
      <p:pic>
        <p:nvPicPr>
          <p:cNvPr id="22532" name="Picture 4" descr="Image may contain: text that says 'LEXSYNDICATE Legal Awareness and Education'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1142984"/>
            <a:ext cx="1143008" cy="1143008"/>
          </a:xfrm>
          <a:prstGeom prst="rect">
            <a:avLst/>
          </a:prstGeom>
          <a:noFill/>
        </p:spPr>
      </p:pic>
      <p:pic>
        <p:nvPicPr>
          <p:cNvPr id="22534" name="Picture 6" descr="Image may contain: tex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2500306"/>
            <a:ext cx="1016292" cy="1000132"/>
          </a:xfrm>
          <a:prstGeom prst="rect">
            <a:avLst/>
          </a:prstGeom>
          <a:noFill/>
        </p:spPr>
      </p:pic>
      <p:sp>
        <p:nvSpPr>
          <p:cNvPr id="22536" name="AutoShape 8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38" name="AutoShape 10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540" name="AutoShape 12" descr="output-onlinepngtoo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3"/>
          <a:srcRect l="71926" t="11719" r="15995" b="66797"/>
          <a:stretch>
            <a:fillRect/>
          </a:stretch>
        </p:blipFill>
        <p:spPr bwMode="auto">
          <a:xfrm>
            <a:off x="5500694" y="378619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Law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Lawci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14"/>
          <a:srcRect l="5490" t="11719" r="82431" b="79492"/>
          <a:stretch>
            <a:fillRect/>
          </a:stretch>
        </p:blipFill>
        <p:spPr bwMode="auto">
          <a:xfrm>
            <a:off x="3500430" y="5286388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Image may contain: text"/>
          <p:cNvPicPr>
            <a:picLocks noChangeAspect="1" noChangeArrowheads="1"/>
          </p:cNvPicPr>
          <p:nvPr/>
        </p:nvPicPr>
        <p:blipFill>
          <a:blip r:embed="rId15" cstate="print"/>
          <a:srcRect t="21741" b="21739"/>
          <a:stretch>
            <a:fillRect/>
          </a:stretch>
        </p:blipFill>
        <p:spPr bwMode="auto">
          <a:xfrm>
            <a:off x="5643570" y="5357826"/>
            <a:ext cx="1643074" cy="92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92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20260"/>
            <a:ext cx="1447800" cy="19762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0C5258-F127-4B99-9B98-96F9FE0EADFF}"/>
              </a:ext>
            </a:extLst>
          </p:cNvPr>
          <p:cNvSpPr/>
          <p:nvPr/>
        </p:nvSpPr>
        <p:spPr>
          <a:xfrm>
            <a:off x="838200" y="4386681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IncMent</a:t>
            </a:r>
            <a:r>
              <a:rPr lang="en-US" dirty="0">
                <a:latin typeface="Garamond" panose="02020404030301010803" pitchFamily="18" charset="0"/>
              </a:rPr>
              <a:t> - Incubation &amp; Mentorship, it will incubate and mentor the startups.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>
                <a:latin typeface="Garamond" panose="02020404030301010803" pitchFamily="18" charset="0"/>
              </a:rPr>
              <a:t>E-Cell</a:t>
            </a:r>
            <a:r>
              <a:rPr lang="en-US" dirty="0">
                <a:latin typeface="Garamond" panose="02020404030301010803" pitchFamily="18" charset="0"/>
              </a:rPr>
              <a:t> - Inculcate and promote culture of entrepreneurship by way of forming Entrepreneurship Cell, consisting of law and management students of the university.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>
                <a:latin typeface="Garamond" panose="02020404030301010803" pitchFamily="18" charset="0"/>
              </a:rPr>
              <a:t>Research -</a:t>
            </a:r>
            <a:r>
              <a:rPr lang="en-US" dirty="0">
                <a:latin typeface="Garamond" panose="02020404030301010803" pitchFamily="18" charset="0"/>
              </a:rPr>
              <a:t> On entrepreneurship and allied aspects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66800" y="2596507"/>
            <a:ext cx="7060623" cy="1468595"/>
            <a:chOff x="1066800" y="2596507"/>
            <a:chExt cx="7060623" cy="1468595"/>
          </a:xfrm>
          <a:solidFill>
            <a:srgbClr val="00206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066800" y="3246564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IncMent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40282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E-Cell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203373" y="3201220"/>
              <a:ext cx="1924050" cy="818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Research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882919" y="2895600"/>
              <a:ext cx="5438775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2"/>
            </p:cNvCxnSpPr>
            <p:nvPr/>
          </p:nvCxnSpPr>
          <p:spPr>
            <a:xfrm>
              <a:off x="4457700" y="2596507"/>
              <a:ext cx="0" cy="6047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882919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321694" y="2902127"/>
              <a:ext cx="0" cy="29909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0882" y="228600"/>
            <a:ext cx="78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GNLU Legal Incubation Council (Sec. 8 Company)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2644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22530" name="Picture 2" descr="Image result for prarambh legal startu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0134"/>
            <a:ext cx="4071966" cy="3035990"/>
          </a:xfrm>
          <a:prstGeom prst="rect">
            <a:avLst/>
          </a:prstGeom>
          <a:noFill/>
        </p:spPr>
      </p:pic>
      <p:pic>
        <p:nvPicPr>
          <p:cNvPr id="22533" name="Picture 5" descr="http://www.cyrilshroff.com/wp-content/uploads/2020/07/Leegality-300x1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2857500" cy="1362075"/>
          </a:xfrm>
          <a:prstGeom prst="rect">
            <a:avLst/>
          </a:prstGeom>
          <a:noFill/>
        </p:spPr>
      </p:pic>
      <p:pic>
        <p:nvPicPr>
          <p:cNvPr id="22535" name="Picture 7" descr="JRTC Inter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00504"/>
            <a:ext cx="1209675" cy="1819276"/>
          </a:xfrm>
          <a:prstGeom prst="rect">
            <a:avLst/>
          </a:prstGeom>
          <a:noFill/>
        </p:spPr>
      </p:pic>
      <p:pic>
        <p:nvPicPr>
          <p:cNvPr id="22537" name="Picture 9" descr="http://www.cyrilshroff.com/wp-content/uploads/2020/07/legalmind-150x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50" y="4071942"/>
            <a:ext cx="1428750" cy="1428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Legal Mind</a:t>
            </a:r>
          </a:p>
        </p:txBody>
      </p:sp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3030FC-9E25-4473-9671-A4AA146A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93" y="4921203"/>
            <a:ext cx="1695065" cy="12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E8CA8A-5CD4-4D40-9FAB-B71675E0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4" y="4960550"/>
            <a:ext cx="1192604" cy="11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4717B-0BF3-4C5D-9367-F23699F747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79" b="6579"/>
          <a:stretch/>
        </p:blipFill>
        <p:spPr>
          <a:xfrm>
            <a:off x="900575" y="727509"/>
            <a:ext cx="7754920" cy="3847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E99888-A5AE-4F58-9A4D-F68B71086D60}"/>
              </a:ext>
            </a:extLst>
          </p:cNvPr>
          <p:cNvSpPr txBox="1"/>
          <p:nvPr/>
        </p:nvSpPr>
        <p:spPr>
          <a:xfrm>
            <a:off x="2339752" y="6283448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https://daksh-lawtech-iitd.org/</a:t>
            </a:r>
          </a:p>
        </p:txBody>
      </p:sp>
    </p:spTree>
    <p:extLst>
      <p:ext uri="{BB962C8B-B14F-4D97-AF65-F5344CB8AC3E}">
        <p14:creationId xmlns:p14="http://schemas.microsoft.com/office/powerpoint/2010/main" val="241396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2734762" cy="34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14678" y="464344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4"/>
              </a:rPr>
              <a:t>http://legalstartups.info/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2786050" y="5286388"/>
            <a:ext cx="4012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>
                <a:latin typeface="Garamond" pitchFamily="18" charset="0"/>
              </a:rPr>
              <a:t>Founder      :- Dr. </a:t>
            </a:r>
            <a:r>
              <a:rPr lang="en-IN" dirty="0" err="1">
                <a:latin typeface="Garamond" pitchFamily="18" charset="0"/>
              </a:rPr>
              <a:t>Kalpeshkumar</a:t>
            </a:r>
            <a:r>
              <a:rPr lang="en-IN" dirty="0">
                <a:latin typeface="Garamond" pitchFamily="18" charset="0"/>
              </a:rPr>
              <a:t> L Gupta </a:t>
            </a:r>
          </a:p>
          <a:p>
            <a:r>
              <a:rPr lang="en-IN" dirty="0">
                <a:latin typeface="Garamond" pitchFamily="18" charset="0"/>
              </a:rPr>
              <a:t>Founded in  :- 2018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/>
          <a:srcRect r="70604"/>
          <a:stretch>
            <a:fillRect/>
          </a:stretch>
        </p:blipFill>
        <p:spPr bwMode="auto">
          <a:xfrm>
            <a:off x="1214849" y="870235"/>
            <a:ext cx="1124904" cy="951341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19" y="4361760"/>
            <a:ext cx="1111267" cy="111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91" y="836712"/>
            <a:ext cx="825184" cy="10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7665" y="4394588"/>
            <a:ext cx="849757" cy="10089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26064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latin typeface="Bookman Old Style" pitchFamily="18" charset="0"/>
              </a:rPr>
              <a:t>My 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586" y="19795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8891" y="5573301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1367" y="199651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8894" y="54452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2019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069258" y="3502026"/>
            <a:ext cx="70311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448" y="2298358"/>
            <a:ext cx="1649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>
                <a:latin typeface="Bookman Old Style" pitchFamily="18" charset="0"/>
              </a:rPr>
              <a:t>klgupta.in</a:t>
            </a:r>
            <a:endParaRPr lang="en-IN" sz="1600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7462" y="5872049"/>
            <a:ext cx="215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probono-india.in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32125" y="2378066"/>
            <a:ext cx="207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legalstartups.info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4876" y="5786454"/>
            <a:ext cx="2440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>
                <a:latin typeface="Bookman Old Style" pitchFamily="18" charset="0"/>
              </a:rPr>
              <a:t>courtmanagement.in</a:t>
            </a:r>
            <a:endParaRPr lang="en-IN" sz="1600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22" name="Picture 3" descr="C:\Users\TEMP.LAPTOP-65OKJNAG.001\Downloads\WhatsApp Image 2021-05-16 at 22.36.02.jpeg">
            <a:extLst>
              <a:ext uri="{FF2B5EF4-FFF2-40B4-BE49-F238E27FC236}">
                <a16:creationId xmlns:a16="http://schemas.microsoft.com/office/drawing/2014/main" id="{D4624542-B81E-4DB8-A702-D93AD52BB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3345" t="27778" r="30910" b="48175"/>
          <a:stretch/>
        </p:blipFill>
        <p:spPr bwMode="auto">
          <a:xfrm>
            <a:off x="6522040" y="963330"/>
            <a:ext cx="1578352" cy="809486"/>
          </a:xfrm>
          <a:prstGeom prst="rect">
            <a:avLst/>
          </a:prstGeom>
          <a:noFill/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3054B9-F736-410C-821B-E368DDB99DCA}"/>
              </a:ext>
            </a:extLst>
          </p:cNvPr>
          <p:cNvGrpSpPr/>
          <p:nvPr/>
        </p:nvGrpSpPr>
        <p:grpSpPr>
          <a:xfrm rot="10800000">
            <a:off x="1590674" y="2774007"/>
            <a:ext cx="381000" cy="727000"/>
            <a:chOff x="1475655" y="3502026"/>
            <a:chExt cx="496019" cy="9291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830E9D-961C-4D30-8DA5-5C85E0925B24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D146A7-B08C-4502-87D7-211F9FA44258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FBD23-B6B0-469A-845D-D40AE25657B2}"/>
              </a:ext>
            </a:extLst>
          </p:cNvPr>
          <p:cNvGrpSpPr/>
          <p:nvPr/>
        </p:nvGrpSpPr>
        <p:grpSpPr>
          <a:xfrm>
            <a:off x="2814107" y="3525366"/>
            <a:ext cx="381000" cy="727000"/>
            <a:chOff x="1475655" y="3502026"/>
            <a:chExt cx="496019" cy="9291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E1EFC41-E7A2-428D-877D-381A01000236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C2EBB7-F269-4769-957C-8E1ECB1D6AF2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68AF31-E746-4DC1-A056-1813379E8975}"/>
              </a:ext>
            </a:extLst>
          </p:cNvPr>
          <p:cNvGrpSpPr/>
          <p:nvPr/>
        </p:nvGrpSpPr>
        <p:grpSpPr>
          <a:xfrm>
            <a:off x="5660446" y="3547909"/>
            <a:ext cx="381000" cy="727000"/>
            <a:chOff x="1475655" y="3502026"/>
            <a:chExt cx="496019" cy="92910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DF45A59-1B37-49BD-884F-A2120C7A02E8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203783-3899-40AB-9488-83264876C6A0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2E2E56-5353-4A86-B505-D03F47E73B80}"/>
              </a:ext>
            </a:extLst>
          </p:cNvPr>
          <p:cNvGrpSpPr/>
          <p:nvPr/>
        </p:nvGrpSpPr>
        <p:grpSpPr>
          <a:xfrm rot="10800000">
            <a:off x="4191000" y="2774007"/>
            <a:ext cx="381000" cy="727000"/>
            <a:chOff x="1475655" y="3502026"/>
            <a:chExt cx="496019" cy="92910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89D33B-CAC8-4391-9A1C-3FC6F42537F9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AEC046-2E71-4593-A3B6-043FBC244E35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B24BEB-699F-49A4-997F-AF2B8C04BE34}"/>
              </a:ext>
            </a:extLst>
          </p:cNvPr>
          <p:cNvGrpSpPr/>
          <p:nvPr/>
        </p:nvGrpSpPr>
        <p:grpSpPr>
          <a:xfrm rot="10800000">
            <a:off x="7338803" y="2728713"/>
            <a:ext cx="381000" cy="727000"/>
            <a:chOff x="1475655" y="3502026"/>
            <a:chExt cx="496019" cy="92910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8D4E57A-7D6E-402E-B01E-FB77BF336A81}"/>
                </a:ext>
              </a:extLst>
            </p:cNvPr>
            <p:cNvSpPr/>
            <p:nvPr/>
          </p:nvSpPr>
          <p:spPr>
            <a:xfrm>
              <a:off x="1475655" y="3944653"/>
              <a:ext cx="496019" cy="486476"/>
            </a:xfrm>
            <a:prstGeom prst="ellipse">
              <a:avLst/>
            </a:prstGeom>
            <a:solidFill>
              <a:srgbClr val="003399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46EB3FA-A8E1-4A4E-A6A0-6076B78759B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714481" y="3502026"/>
              <a:ext cx="9184" cy="44262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7C3CD0-95B8-4138-B4FC-76F67D67E345}"/>
              </a:ext>
            </a:extLst>
          </p:cNvPr>
          <p:cNvSpPr txBox="1"/>
          <p:nvPr/>
        </p:nvSpPr>
        <p:spPr>
          <a:xfrm>
            <a:off x="6720791" y="183722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2021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5676C2-3CB0-4984-BE83-0978932F7EDF}"/>
              </a:ext>
            </a:extLst>
          </p:cNvPr>
          <p:cNvSpPr txBox="1"/>
          <p:nvPr/>
        </p:nvSpPr>
        <p:spPr>
          <a:xfrm>
            <a:off x="6421549" y="2298358"/>
            <a:ext cx="207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Bookman Old Style" pitchFamily="18" charset="0"/>
              </a:rPr>
              <a:t>law-teachers.in</a:t>
            </a:r>
          </a:p>
        </p:txBody>
      </p:sp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Points to be pondered upon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What do you mean by startup?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Why startup needed?</a:t>
            </a:r>
          </a:p>
          <a:p>
            <a:pPr marL="457200" indent="-457200">
              <a:buAutoNum type="arabicPeriod"/>
            </a:pPr>
            <a:r>
              <a:rPr lang="en-US" sz="2200" dirty="0">
                <a:latin typeface="Garamond" panose="02020404030301010803" pitchFamily="18" charset="0"/>
              </a:rPr>
              <a:t>Why startup succeed?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79255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/>
              <a:t>Why </a:t>
            </a:r>
            <a:r>
              <a:rPr lang="en-IN" sz="4000" b="1" dirty="0" err="1"/>
              <a:t>startup</a:t>
            </a:r>
            <a:r>
              <a:rPr lang="en-IN" sz="4000" b="1" dirty="0"/>
              <a:t> succeed?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/>
              <a:t>Why </a:t>
            </a:r>
            <a:r>
              <a:rPr lang="en-IN" sz="4000" b="1" dirty="0" err="1"/>
              <a:t>startup</a:t>
            </a:r>
            <a:r>
              <a:rPr lang="en-IN" sz="4000" b="1" dirty="0"/>
              <a:t> succeed?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4889"/>
          <a:stretch>
            <a:fillRect/>
          </a:stretch>
        </p:blipFill>
        <p:spPr bwMode="auto">
          <a:xfrm>
            <a:off x="376703" y="857256"/>
            <a:ext cx="833870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/>
              <a:t>Why </a:t>
            </a:r>
            <a:r>
              <a:rPr lang="en-IN" sz="4000" b="1" dirty="0" err="1"/>
              <a:t>startup</a:t>
            </a:r>
            <a:r>
              <a:rPr lang="en-IN" sz="4000" b="1" dirty="0"/>
              <a:t> succeed?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4098" name="Picture 2" descr="The single biggest reason why startups succeed - Idea to Value"/>
          <p:cNvPicPr>
            <a:picLocks noChangeAspect="1" noChangeArrowheads="1"/>
          </p:cNvPicPr>
          <p:nvPr/>
        </p:nvPicPr>
        <p:blipFill>
          <a:blip r:embed="rId3"/>
          <a:srcRect r="5405"/>
          <a:stretch>
            <a:fillRect/>
          </a:stretch>
        </p:blipFill>
        <p:spPr bwMode="auto">
          <a:xfrm>
            <a:off x="571472" y="1071546"/>
            <a:ext cx="8082407" cy="40719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6509587"/>
            <a:ext cx="685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https://www.ted.com/talks/bill_gross_the_single_biggest_reason_why_start_ups_succeed?language=en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7290" y="5357826"/>
            <a:ext cx="6858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Findings by Bill Gross – </a:t>
            </a:r>
            <a:r>
              <a:rPr lang="en-US" sz="1500" b="1" dirty="0"/>
              <a:t>“Why Startup Succeed”</a:t>
            </a:r>
          </a:p>
        </p:txBody>
      </p:sp>
    </p:spTree>
    <p:extLst>
      <p:ext uri="{BB962C8B-B14F-4D97-AF65-F5344CB8AC3E}">
        <p14:creationId xmlns:p14="http://schemas.microsoft.com/office/powerpoint/2010/main" val="2036932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33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www.klgupta.in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Mob. 99248 97691</a:t>
            </a:r>
          </a:p>
        </p:txBody>
      </p:sp>
    </p:spTree>
    <p:extLst>
      <p:ext uri="{BB962C8B-B14F-4D97-AF65-F5344CB8AC3E}">
        <p14:creationId xmlns:p14="http://schemas.microsoft.com/office/powerpoint/2010/main" val="34665161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300" dirty="0">
                <a:latin typeface="Garamond" pitchFamily="18" charset="0"/>
              </a:rPr>
              <a:t>#A </a:t>
            </a:r>
            <a:r>
              <a:rPr lang="en-IN" sz="2300" dirty="0" err="1">
                <a:latin typeface="Garamond" pitchFamily="18" charset="0"/>
              </a:rPr>
              <a:t>startup</a:t>
            </a:r>
            <a:r>
              <a:rPr lang="en-IN" sz="2300" dirty="0">
                <a:latin typeface="Garamond" pitchFamily="18" charset="0"/>
              </a:rPr>
              <a:t> is a young company that is just beginning to develop.*</a:t>
            </a:r>
          </a:p>
          <a:p>
            <a:pPr algn="just"/>
            <a:endParaRPr lang="en-IN" sz="500" dirty="0">
              <a:latin typeface="Garamond" pitchFamily="18" charset="0"/>
            </a:endParaRPr>
          </a:p>
          <a:p>
            <a:pPr algn="just"/>
            <a:endParaRPr lang="en-IN" sz="1000" dirty="0">
              <a:latin typeface="Garamond" pitchFamily="18" charset="0"/>
            </a:endParaRPr>
          </a:p>
          <a:p>
            <a:pPr algn="just"/>
            <a:r>
              <a:rPr lang="en-IN" sz="2300" dirty="0">
                <a:latin typeface="Garamond" pitchFamily="18" charset="0"/>
              </a:rPr>
              <a:t>#</a:t>
            </a:r>
            <a:r>
              <a:rPr lang="en-IN" sz="2300" dirty="0" err="1">
                <a:latin typeface="Garamond" pitchFamily="18" charset="0"/>
              </a:rPr>
              <a:t>Startups</a:t>
            </a:r>
            <a:r>
              <a:rPr lang="en-IN" sz="2300" dirty="0">
                <a:latin typeface="Garamond" pitchFamily="18" charset="0"/>
              </a:rPr>
              <a:t> are usually small and initially financed and operated by a handful of founders or one individual. These companies offer a product or service that is not currently being offered elsewhere in the market, or that the founders believe is being offered in an inferior manner.*</a:t>
            </a:r>
          </a:p>
          <a:p>
            <a:pPr algn="just"/>
            <a:endParaRPr lang="en-IN" sz="500" dirty="0">
              <a:latin typeface="Garamond" pitchFamily="18" charset="0"/>
            </a:endParaRPr>
          </a:p>
          <a:p>
            <a:pPr algn="just"/>
            <a:endParaRPr lang="en-IN" sz="1000" dirty="0">
              <a:latin typeface="Garamond" pitchFamily="18" charset="0"/>
            </a:endParaRPr>
          </a:p>
          <a:p>
            <a:pPr algn="just"/>
            <a:r>
              <a:rPr lang="en-IN" sz="2300" dirty="0">
                <a:latin typeface="Garamond" pitchFamily="18" charset="0"/>
              </a:rPr>
              <a:t>#</a:t>
            </a:r>
            <a:r>
              <a:rPr lang="en-IN" sz="2300" dirty="0" err="1">
                <a:latin typeface="Garamond" pitchFamily="18" charset="0"/>
              </a:rPr>
              <a:t>Startups</a:t>
            </a:r>
            <a:r>
              <a:rPr lang="en-IN" sz="2300" dirty="0">
                <a:latin typeface="Garamond" pitchFamily="18" charset="0"/>
              </a:rPr>
              <a:t> are entrepreneurial ventures and new businesses focused on searching for a repeatable and scalable business model.**</a:t>
            </a:r>
          </a:p>
          <a:p>
            <a:pPr algn="just"/>
            <a:endParaRPr lang="en-IN" sz="500" dirty="0">
              <a:latin typeface="Garamond" pitchFamily="18" charset="0"/>
            </a:endParaRPr>
          </a:p>
          <a:p>
            <a:pPr algn="just"/>
            <a:r>
              <a:rPr lang="en-IN" sz="2300" dirty="0">
                <a:latin typeface="Garamond" pitchFamily="18" charset="0"/>
              </a:rPr>
              <a:t>#</a:t>
            </a:r>
            <a:r>
              <a:rPr lang="en-IN" sz="2300" dirty="0" err="1">
                <a:latin typeface="Garamond" pitchFamily="18" charset="0"/>
              </a:rPr>
              <a:t>Startups</a:t>
            </a:r>
            <a:r>
              <a:rPr lang="en-IN" sz="2300" dirty="0">
                <a:latin typeface="Garamond" pitchFamily="18" charset="0"/>
              </a:rPr>
              <a:t> are focused on rapid growth and the potential for substantial future revenue.**</a:t>
            </a:r>
          </a:p>
          <a:p>
            <a:pPr algn="just"/>
            <a:endParaRPr lang="en-IN" sz="2300" dirty="0">
              <a:latin typeface="Garamond" pitchFamily="18" charset="0"/>
            </a:endParaRPr>
          </a:p>
          <a:p>
            <a:pPr algn="just"/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8794" y="6286520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Garamond" pitchFamily="18" charset="0"/>
              </a:rPr>
              <a:t>*https://www.investopedia.com/ask/answers/12/what-is-a-startup.asp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>
                <a:latin typeface="Garamond" pitchFamily="18" charset="0"/>
              </a:rPr>
              <a:t>**</a:t>
            </a:r>
            <a:r>
              <a:rPr lang="en-IN" sz="1200" dirty="0">
                <a:latin typeface="Garamond" pitchFamily="18" charset="0"/>
              </a:rPr>
              <a:t>https://digitalcommons.law.msu.edu/cgi/viewcontent.cgi?article=1540&amp;context=facpubs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7224" y="100010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Garamond" pitchFamily="18" charset="0"/>
              </a:rPr>
              <a:t>A </a:t>
            </a:r>
            <a:r>
              <a:rPr lang="en-IN" sz="2400" dirty="0" err="1">
                <a:latin typeface="Garamond" pitchFamily="18" charset="0"/>
              </a:rPr>
              <a:t>startup</a:t>
            </a:r>
            <a:r>
              <a:rPr lang="en-IN" sz="2400" dirty="0">
                <a:latin typeface="Garamond" pitchFamily="18" charset="0"/>
              </a:rPr>
              <a:t> is a company working to solve a problem where the solution is not obvious and success is not guaranteed.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928802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000" dirty="0">
                <a:latin typeface="Garamond" pitchFamily="18" charset="0"/>
              </a:rPr>
              <a:t>- Neil Blumenthal, cofounder and co-CEO of </a:t>
            </a:r>
            <a:r>
              <a:rPr lang="en-IN" sz="2000" dirty="0" err="1">
                <a:latin typeface="Garamond" pitchFamily="18" charset="0"/>
              </a:rPr>
              <a:t>Warby</a:t>
            </a:r>
            <a:r>
              <a:rPr lang="en-IN" sz="2000" dirty="0">
                <a:latin typeface="Garamond" pitchFamily="18" charset="0"/>
              </a:rPr>
              <a:t> Parker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Garamond" panose="02020404030301010803" pitchFamily="18" charset="0"/>
              </a:rPr>
              <a:t>Cont</a:t>
            </a:r>
            <a:r>
              <a:rPr lang="en-US" sz="1600" dirty="0">
                <a:latin typeface="Garamond" panose="02020404030301010803" pitchFamily="18" charset="0"/>
              </a:rPr>
              <a:t>…</a:t>
            </a:r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7224" y="1071546"/>
            <a:ext cx="3429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latin typeface="Garamond" pitchFamily="18" charset="0"/>
              </a:rPr>
              <a:t>The campaign was first announced by Indian Prime Minister, </a:t>
            </a:r>
            <a:r>
              <a:rPr lang="en-IN" sz="2000" dirty="0" err="1">
                <a:latin typeface="Garamond" pitchFamily="18" charset="0"/>
              </a:rPr>
              <a:t>Narendra</a:t>
            </a:r>
            <a:r>
              <a:rPr lang="en-IN" sz="2000" dirty="0">
                <a:latin typeface="Garamond" pitchFamily="18" charset="0"/>
              </a:rPr>
              <a:t> </a:t>
            </a:r>
            <a:r>
              <a:rPr lang="en-IN" sz="2000" dirty="0" err="1">
                <a:latin typeface="Garamond" pitchFamily="18" charset="0"/>
              </a:rPr>
              <a:t>Modi</a:t>
            </a:r>
            <a:r>
              <a:rPr lang="en-IN" sz="2000" dirty="0">
                <a:latin typeface="Garamond" pitchFamily="18" charset="0"/>
              </a:rPr>
              <a:t> during his </a:t>
            </a:r>
            <a:r>
              <a:rPr lang="en-IN" sz="2000" b="1" dirty="0">
                <a:latin typeface="Garamond" pitchFamily="18" charset="0"/>
              </a:rPr>
              <a:t>15 August 2015 </a:t>
            </a:r>
            <a:r>
              <a:rPr lang="en-IN" sz="2000" dirty="0">
                <a:latin typeface="Garamond" pitchFamily="18" charset="0"/>
              </a:rPr>
              <a:t>address from the Red Fort, in New Delhi.</a:t>
            </a:r>
          </a:p>
          <a:p>
            <a:endParaRPr lang="en-IN" sz="1400" dirty="0">
              <a:latin typeface="Garamond" pitchFamily="18" charset="0"/>
            </a:endParaRPr>
          </a:p>
          <a:p>
            <a:pPr algn="just"/>
            <a:r>
              <a:rPr lang="en-IN" sz="2000" dirty="0">
                <a:latin typeface="Garamond" pitchFamily="18" charset="0"/>
              </a:rPr>
              <a:t>The action plan of this initiative, is based on the following three pillars:</a:t>
            </a:r>
          </a:p>
          <a:p>
            <a:endParaRPr lang="en-IN" sz="1400" dirty="0">
              <a:latin typeface="Garamond" pitchFamily="18" charset="0"/>
            </a:endParaRPr>
          </a:p>
          <a:p>
            <a:r>
              <a:rPr lang="en-IN" sz="2000" dirty="0">
                <a:latin typeface="Garamond" pitchFamily="18" charset="0"/>
              </a:rPr>
              <a:t>1. Simplification and Handholding.</a:t>
            </a:r>
          </a:p>
          <a:p>
            <a:r>
              <a:rPr lang="en-IN" sz="2000" dirty="0">
                <a:latin typeface="Garamond" pitchFamily="18" charset="0"/>
              </a:rPr>
              <a:t>2. Funding Support and Incentives.</a:t>
            </a:r>
          </a:p>
          <a:p>
            <a:r>
              <a:rPr lang="en-IN" sz="2000" dirty="0">
                <a:latin typeface="Garamond" pitchFamily="18" charset="0"/>
              </a:rPr>
              <a:t>3. Industry-Academia Partnership and Incubation.</a:t>
            </a:r>
          </a:p>
        </p:txBody>
      </p:sp>
      <p:pic>
        <p:nvPicPr>
          <p:cNvPr id="71684" name="Picture 4" descr="Image result for startups india red f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929122" cy="3929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33CC"/>
                </a:solidFill>
                <a:latin typeface="Garamond" pitchFamily="18" charset="0"/>
              </a:rPr>
              <a:t>2018</a:t>
            </a:r>
            <a:r>
              <a:rPr lang="en-IN" b="1" dirty="0">
                <a:latin typeface="Garamond" pitchFamily="18" charset="0"/>
              </a:rPr>
              <a:t> </a:t>
            </a:r>
            <a:r>
              <a:rPr lang="en-IN" b="1" dirty="0" err="1">
                <a:latin typeface="Garamond" pitchFamily="18" charset="0"/>
              </a:rPr>
              <a:t>Startup</a:t>
            </a:r>
            <a:r>
              <a:rPr lang="en-IN" b="1" dirty="0">
                <a:latin typeface="Garamond" pitchFamily="18" charset="0"/>
              </a:rPr>
              <a:t> State Ranking</a:t>
            </a:r>
            <a:r>
              <a:rPr lang="en-IN" dirty="0">
                <a:latin typeface="Garamond" pitchFamily="18" charset="0"/>
              </a:rPr>
              <a:t> are as follows:</a:t>
            </a:r>
          </a:p>
          <a:p>
            <a:endParaRPr lang="en-IN" baseline="300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Best performer:</a:t>
            </a:r>
            <a:r>
              <a:rPr lang="en-IN" dirty="0">
                <a:latin typeface="Garamond" pitchFamily="18" charset="0"/>
              </a:rPr>
              <a:t> Gujarat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Top performers: </a:t>
            </a:r>
            <a:r>
              <a:rPr lang="en-IN" dirty="0">
                <a:latin typeface="Garamond" pitchFamily="18" charset="0"/>
              </a:rPr>
              <a:t>Karnataka, Kerala, </a:t>
            </a:r>
            <a:r>
              <a:rPr lang="en-IN" dirty="0" err="1">
                <a:latin typeface="Garamond" pitchFamily="18" charset="0"/>
              </a:rPr>
              <a:t>Odisha</a:t>
            </a:r>
            <a:r>
              <a:rPr lang="en-IN" dirty="0">
                <a:latin typeface="Garamond" pitchFamily="18" charset="0"/>
              </a:rPr>
              <a:t>, and Rajasthan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Leader:</a:t>
            </a:r>
            <a:r>
              <a:rPr lang="en-IN" dirty="0">
                <a:latin typeface="Garamond" pitchFamily="18" charset="0"/>
              </a:rPr>
              <a:t> Andhra Pradesh, Bihar, Chhattisgarh, Madhya Pradesh, and </a:t>
            </a:r>
            <a:r>
              <a:rPr lang="en-IN" dirty="0" err="1">
                <a:latin typeface="Garamond" pitchFamily="18" charset="0"/>
              </a:rPr>
              <a:t>Telangana</a:t>
            </a:r>
            <a:endParaRPr lang="en-IN" dirty="0">
              <a:latin typeface="Garamond" pitchFamily="18" charset="0"/>
            </a:endParaRP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Aspiring leaders:</a:t>
            </a:r>
            <a:r>
              <a:rPr lang="en-IN" dirty="0">
                <a:latin typeface="Garamond" pitchFamily="18" charset="0"/>
              </a:rPr>
              <a:t> Haryana, Himachal Pradesh, Jharkhand, Uttar Pradesh, and West Bengal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Emerging states:</a:t>
            </a:r>
            <a:r>
              <a:rPr lang="en-IN" dirty="0">
                <a:latin typeface="Garamond" pitchFamily="18" charset="0"/>
              </a:rPr>
              <a:t> Assam, Delhi, Goa, Jammu &amp; Kashmir, Maharashtra, Punjab, Tamil Nadu, and </a:t>
            </a:r>
            <a:r>
              <a:rPr lang="en-IN" dirty="0" err="1">
                <a:latin typeface="Garamond" pitchFamily="18" charset="0"/>
              </a:rPr>
              <a:t>Uttarakhand</a:t>
            </a:r>
            <a:endParaRPr lang="en-IN" dirty="0">
              <a:latin typeface="Garamond" pitchFamily="18" charset="0"/>
            </a:endParaRP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Beginners:</a:t>
            </a:r>
            <a:r>
              <a:rPr lang="en-IN" dirty="0">
                <a:latin typeface="Garamond" pitchFamily="18" charset="0"/>
              </a:rPr>
              <a:t> Chandigarh, Manipur, Mizoram, Nagaland, </a:t>
            </a:r>
            <a:r>
              <a:rPr lang="en-IN" dirty="0" err="1">
                <a:latin typeface="Garamond" pitchFamily="18" charset="0"/>
              </a:rPr>
              <a:t>Puducherry</a:t>
            </a:r>
            <a:r>
              <a:rPr lang="en-IN" dirty="0">
                <a:latin typeface="Garamond" pitchFamily="18" charset="0"/>
              </a:rPr>
              <a:t>, Sikkim, and Tripura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794" y="621508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Garamond" pitchFamily="18" charset="0"/>
              </a:rPr>
              <a:t>https://economictimes.indiatimes.com/small-biz/startups/newsbuzz/gujarat-best-state-in-providing-strong-ecosystem-for-startups-dipp-ranking/articleshow/67176184.cms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33CC"/>
                </a:solidFill>
                <a:latin typeface="Garamond" pitchFamily="18" charset="0"/>
              </a:rPr>
              <a:t>2019</a:t>
            </a:r>
            <a:r>
              <a:rPr lang="en-IN" b="1" dirty="0">
                <a:latin typeface="Garamond" pitchFamily="18" charset="0"/>
              </a:rPr>
              <a:t> </a:t>
            </a:r>
            <a:r>
              <a:rPr lang="en-IN" b="1" dirty="0" err="1">
                <a:latin typeface="Garamond" pitchFamily="18" charset="0"/>
              </a:rPr>
              <a:t>Startup</a:t>
            </a:r>
            <a:r>
              <a:rPr lang="en-IN" b="1" dirty="0">
                <a:latin typeface="Garamond" pitchFamily="18" charset="0"/>
              </a:rPr>
              <a:t> State Ranking</a:t>
            </a:r>
            <a:r>
              <a:rPr lang="en-IN" dirty="0">
                <a:latin typeface="Garamond" pitchFamily="18" charset="0"/>
              </a:rPr>
              <a:t> are as follows:</a:t>
            </a:r>
          </a:p>
          <a:p>
            <a:endParaRPr lang="en-IN" baseline="300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Best performer:</a:t>
            </a:r>
            <a:r>
              <a:rPr lang="en-IN" dirty="0">
                <a:latin typeface="Garamond" pitchFamily="18" charset="0"/>
              </a:rPr>
              <a:t> Gujarat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Top performers: </a:t>
            </a:r>
            <a:r>
              <a:rPr lang="en-IN" dirty="0">
                <a:latin typeface="Garamond" pitchFamily="18" charset="0"/>
              </a:rPr>
              <a:t>Karnataka, Kerala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Leader:</a:t>
            </a:r>
            <a:r>
              <a:rPr lang="en-IN" dirty="0">
                <a:latin typeface="Garamond" pitchFamily="18" charset="0"/>
              </a:rPr>
              <a:t> Maharashtra, Bihar, </a:t>
            </a:r>
            <a:r>
              <a:rPr lang="en-IN" dirty="0" err="1">
                <a:latin typeface="Garamond" pitchFamily="18" charset="0"/>
              </a:rPr>
              <a:t>Odisha</a:t>
            </a:r>
            <a:r>
              <a:rPr lang="en-IN" dirty="0">
                <a:latin typeface="Garamond" pitchFamily="18" charset="0"/>
              </a:rPr>
              <a:t>, Rajasthan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Aspiring leaders:</a:t>
            </a:r>
            <a:r>
              <a:rPr lang="en-IN" dirty="0">
                <a:latin typeface="Garamond" pitchFamily="18" charset="0"/>
              </a:rPr>
              <a:t> Punjab, </a:t>
            </a:r>
            <a:r>
              <a:rPr lang="en-IN" dirty="0" err="1">
                <a:latin typeface="Garamond" pitchFamily="18" charset="0"/>
              </a:rPr>
              <a:t>Telangana</a:t>
            </a:r>
            <a:r>
              <a:rPr lang="en-IN" dirty="0">
                <a:latin typeface="Garamond" pitchFamily="18" charset="0"/>
              </a:rPr>
              <a:t>, </a:t>
            </a:r>
            <a:r>
              <a:rPr lang="en-IN" dirty="0" err="1">
                <a:latin typeface="Garamond" pitchFamily="18" charset="0"/>
              </a:rPr>
              <a:t>Uttarakhand</a:t>
            </a:r>
            <a:r>
              <a:rPr lang="en-IN" dirty="0">
                <a:latin typeface="Garamond" pitchFamily="18" charset="0"/>
              </a:rPr>
              <a:t>, Jharkhand, Haryana</a:t>
            </a:r>
          </a:p>
          <a:p>
            <a:endParaRPr lang="en-IN" sz="500" dirty="0">
              <a:latin typeface="Garamond" pitchFamily="18" charset="0"/>
            </a:endParaRPr>
          </a:p>
          <a:p>
            <a:r>
              <a:rPr lang="en-IN" b="1" dirty="0">
                <a:latin typeface="Garamond" pitchFamily="18" charset="0"/>
              </a:rPr>
              <a:t>Emerging states:</a:t>
            </a:r>
            <a:r>
              <a:rPr lang="en-IN" dirty="0">
                <a:latin typeface="Garamond" pitchFamily="18" charset="0"/>
              </a:rPr>
              <a:t> </a:t>
            </a:r>
            <a:r>
              <a:rPr lang="en-IN" dirty="0" err="1">
                <a:latin typeface="Garamond" pitchFamily="18" charset="0"/>
              </a:rPr>
              <a:t>Chhatisrgarh</a:t>
            </a:r>
            <a:r>
              <a:rPr lang="en-IN" dirty="0">
                <a:latin typeface="Garamond" pitchFamily="18" charset="0"/>
              </a:rPr>
              <a:t>, Uttar Pradesh, Tamil Nadu, Sikkim, Nagaland, Mizoram, Madhya Pradesh, Assam</a:t>
            </a:r>
          </a:p>
          <a:p>
            <a:r>
              <a:rPr lang="en-IN" sz="500" dirty="0">
                <a:latin typeface="Garamond" pitchFamily="18" charset="0"/>
              </a:rPr>
              <a:t> 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>
                <a:solidFill>
                  <a:srgbClr val="FF0000"/>
                </a:solidFill>
                <a:latin typeface="Garamond" pitchFamily="18" charset="0"/>
              </a:rPr>
            </a:br>
            <a:br>
              <a:rPr lang="en-IN" dirty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klgupta.in</a:t>
            </a:r>
            <a:endParaRPr lang="en-IN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t="4883" b="6250"/>
          <a:stretch>
            <a:fillRect/>
          </a:stretch>
        </p:blipFill>
        <p:spPr bwMode="auto">
          <a:xfrm>
            <a:off x="642910" y="1500174"/>
            <a:ext cx="800689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524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1743</Words>
  <Application>Microsoft Office PowerPoint</Application>
  <PresentationFormat>On-screen Show (4:3)</PresentationFormat>
  <Paragraphs>290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Garamond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Guest 1</cp:lastModifiedBy>
  <cp:revision>947</cp:revision>
  <dcterms:created xsi:type="dcterms:W3CDTF">2006-08-16T00:00:00Z</dcterms:created>
  <dcterms:modified xsi:type="dcterms:W3CDTF">2021-08-19T09:56:45Z</dcterms:modified>
</cp:coreProperties>
</file>